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7" r:id="rId1"/>
  </p:sldMasterIdLst>
  <p:notesMasterIdLst>
    <p:notesMasterId r:id="rId21"/>
  </p:notesMasterIdLst>
  <p:sldIdLst>
    <p:sldId id="257" r:id="rId2"/>
    <p:sldId id="275" r:id="rId3"/>
    <p:sldId id="260" r:id="rId4"/>
    <p:sldId id="258"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 EFFECTS OF MEDIA AND CRIME ON SOCIETY" id="{17886B6A-9A5A-48FC-8DEF-DD48EFD1335C}">
          <p14:sldIdLst>
            <p14:sldId id="257"/>
            <p14:sldId id="275"/>
            <p14:sldId id="260"/>
            <p14:sldId id="258"/>
            <p14:sldId id="259"/>
            <p14:sldId id="261"/>
            <p14:sldId id="262"/>
            <p14:sldId id="263"/>
            <p14:sldId id="264"/>
            <p14:sldId id="265"/>
            <p14:sldId id="266"/>
            <p14:sldId id="267"/>
            <p14:sldId id="268"/>
            <p14:sldId id="269"/>
            <p14:sldId id="270"/>
            <p14:sldId id="271"/>
            <p14:sldId id="272"/>
            <p14:sldId id="273"/>
            <p14:sldId id="274"/>
          </p14:sldIdLst>
        </p14:section>
      </p14:sectionLst>
    </p:ex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50" d="100"/>
          <a:sy n="50" d="100"/>
        </p:scale>
        <p:origin x="-570" y="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40C91C-C91F-4CEF-ACF8-B11B611AE236}" type="datetimeFigureOut">
              <a:rPr lang="en-US" smtClean="0"/>
              <a:t>10/10/2018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AB7D37-C66B-4C31-A29E-762216C3D258}" type="slidenum">
              <a:rPr lang="en-US" smtClean="0"/>
              <a:t>‹#›</a:t>
            </a:fld>
            <a:endParaRPr lang="en-US"/>
          </a:p>
        </p:txBody>
      </p:sp>
    </p:spTree>
    <p:extLst>
      <p:ext uri="{BB962C8B-B14F-4D97-AF65-F5344CB8AC3E}">
        <p14:creationId xmlns:p14="http://schemas.microsoft.com/office/powerpoint/2010/main" val="3289337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AB7D37-C66B-4C31-A29E-762216C3D258}" type="slidenum">
              <a:rPr lang="en-US" smtClean="0"/>
              <a:t>1</a:t>
            </a:fld>
            <a:endParaRPr lang="en-US"/>
          </a:p>
        </p:txBody>
      </p:sp>
    </p:spTree>
    <p:extLst>
      <p:ext uri="{BB962C8B-B14F-4D97-AF65-F5344CB8AC3E}">
        <p14:creationId xmlns:p14="http://schemas.microsoft.com/office/powerpoint/2010/main" val="1790066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AB7D37-C66B-4C31-A29E-762216C3D258}" type="slidenum">
              <a:rPr lang="en-US" smtClean="0"/>
              <a:t>2</a:t>
            </a:fld>
            <a:endParaRPr lang="en-US"/>
          </a:p>
        </p:txBody>
      </p:sp>
    </p:spTree>
    <p:extLst>
      <p:ext uri="{BB962C8B-B14F-4D97-AF65-F5344CB8AC3E}">
        <p14:creationId xmlns:p14="http://schemas.microsoft.com/office/powerpoint/2010/main" val="571811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AB7D37-C66B-4C31-A29E-762216C3D258}" type="slidenum">
              <a:rPr lang="en-US" smtClean="0"/>
              <a:t>13</a:t>
            </a:fld>
            <a:endParaRPr lang="en-US"/>
          </a:p>
        </p:txBody>
      </p:sp>
    </p:spTree>
    <p:extLst>
      <p:ext uri="{BB962C8B-B14F-4D97-AF65-F5344CB8AC3E}">
        <p14:creationId xmlns:p14="http://schemas.microsoft.com/office/powerpoint/2010/main" val="31832672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1AA31C15-3F3D-4208-B717-AC38DB061319}" type="datetimeFigureOut">
              <a:rPr lang="en-US" smtClean="0"/>
              <a:t>10/10/2018</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195A4A06-3403-4114-912D-68A2D4906AB4}"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85147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A31C15-3F3D-4208-B717-AC38DB061319}" type="datetimeFigureOut">
              <a:rPr lang="en-US" smtClean="0"/>
              <a:t>10/10/2018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5A4A06-3403-4114-912D-68A2D4906AB4}" type="slidenum">
              <a:rPr lang="en-US" smtClean="0"/>
              <a:t>‹#›</a:t>
            </a:fld>
            <a:endParaRPr lang="en-US"/>
          </a:p>
        </p:txBody>
      </p:sp>
    </p:spTree>
    <p:extLst>
      <p:ext uri="{BB962C8B-B14F-4D97-AF65-F5344CB8AC3E}">
        <p14:creationId xmlns:p14="http://schemas.microsoft.com/office/powerpoint/2010/main" val="4210360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A31C15-3F3D-4208-B717-AC38DB061319}" type="datetimeFigureOut">
              <a:rPr lang="en-US" smtClean="0"/>
              <a:t>10/10/2018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5A4A06-3403-4114-912D-68A2D4906AB4}"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94870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AA31C15-3F3D-4208-B717-AC38DB061319}" type="datetimeFigureOut">
              <a:rPr lang="en-US" smtClean="0"/>
              <a:t>10/10/2018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5A4A06-3403-4114-912D-68A2D4906AB4}" type="slidenum">
              <a:rPr lang="en-US" smtClean="0"/>
              <a:t>‹#›</a:t>
            </a:fld>
            <a:endParaRPr lang="en-US"/>
          </a:p>
        </p:txBody>
      </p:sp>
    </p:spTree>
    <p:extLst>
      <p:ext uri="{BB962C8B-B14F-4D97-AF65-F5344CB8AC3E}">
        <p14:creationId xmlns:p14="http://schemas.microsoft.com/office/powerpoint/2010/main" val="3640803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AA31C15-3F3D-4208-B717-AC38DB061319}" type="datetimeFigureOut">
              <a:rPr lang="en-US" smtClean="0"/>
              <a:t>10/10/2018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5A4A06-3403-4114-912D-68A2D4906AB4}"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6799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AA31C15-3F3D-4208-B717-AC38DB061319}" type="datetimeFigureOut">
              <a:rPr lang="en-US" smtClean="0"/>
              <a:t>10/10/2018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5A4A06-3403-4114-912D-68A2D4906AB4}"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42796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A31C15-3F3D-4208-B717-AC38DB061319}" type="datetimeFigureOut">
              <a:rPr lang="en-US" smtClean="0"/>
              <a:t>10/10/2018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5A4A06-3403-4114-912D-68A2D4906AB4}" type="slidenum">
              <a:rPr lang="en-US" smtClean="0"/>
              <a:t>‹#›</a:t>
            </a:fld>
            <a:endParaRPr lang="en-US"/>
          </a:p>
        </p:txBody>
      </p:sp>
    </p:spTree>
    <p:extLst>
      <p:ext uri="{BB962C8B-B14F-4D97-AF65-F5344CB8AC3E}">
        <p14:creationId xmlns:p14="http://schemas.microsoft.com/office/powerpoint/2010/main" val="2558268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A31C15-3F3D-4208-B717-AC38DB061319}" type="datetimeFigureOut">
              <a:rPr lang="en-US" smtClean="0"/>
              <a:t>10/10/2018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5A4A06-3403-4114-912D-68A2D4906AB4}"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933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A31C15-3F3D-4208-B717-AC38DB061319}" type="datetimeFigureOut">
              <a:rPr lang="en-US" smtClean="0"/>
              <a:t>10/10/2018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5A4A06-3403-4114-912D-68A2D4906AB4}" type="slidenum">
              <a:rPr lang="en-US" smtClean="0"/>
              <a:t>‹#›</a:t>
            </a:fld>
            <a:endParaRPr lang="en-US"/>
          </a:p>
        </p:txBody>
      </p:sp>
    </p:spTree>
    <p:extLst>
      <p:ext uri="{BB962C8B-B14F-4D97-AF65-F5344CB8AC3E}">
        <p14:creationId xmlns:p14="http://schemas.microsoft.com/office/powerpoint/2010/main" val="1282331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A31C15-3F3D-4208-B717-AC38DB061319}" type="datetimeFigureOut">
              <a:rPr lang="en-US" smtClean="0"/>
              <a:t>10/10/2018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5A4A06-3403-4114-912D-68A2D4906AB4}" type="slidenum">
              <a:rPr lang="en-US" smtClean="0"/>
              <a:t>‹#›</a:t>
            </a:fld>
            <a:endParaRPr lang="en-US"/>
          </a:p>
        </p:txBody>
      </p:sp>
    </p:spTree>
    <p:extLst>
      <p:ext uri="{BB962C8B-B14F-4D97-AF65-F5344CB8AC3E}">
        <p14:creationId xmlns:p14="http://schemas.microsoft.com/office/powerpoint/2010/main" val="768739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A31C15-3F3D-4208-B717-AC38DB061319}" type="datetimeFigureOut">
              <a:rPr lang="en-US" smtClean="0"/>
              <a:t>10/10/2018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5A4A06-3403-4114-912D-68A2D4906AB4}"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88173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A31C15-3F3D-4208-B717-AC38DB061319}" type="datetimeFigureOut">
              <a:rPr lang="en-US" smtClean="0"/>
              <a:t>10/10/2018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5A4A06-3403-4114-912D-68A2D4906AB4}"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49112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A31C15-3F3D-4208-B717-AC38DB061319}" type="datetimeFigureOut">
              <a:rPr lang="en-US" smtClean="0"/>
              <a:t>10/10/2018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5A4A06-3403-4114-912D-68A2D4906AB4}" type="slidenum">
              <a:rPr lang="en-US" smtClean="0"/>
              <a:t>‹#›</a:t>
            </a:fld>
            <a:endParaRPr lang="en-US"/>
          </a:p>
        </p:txBody>
      </p:sp>
    </p:spTree>
    <p:extLst>
      <p:ext uri="{BB962C8B-B14F-4D97-AF65-F5344CB8AC3E}">
        <p14:creationId xmlns:p14="http://schemas.microsoft.com/office/powerpoint/2010/main" val="30259586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A31C15-3F3D-4208-B717-AC38DB061319}" type="datetimeFigureOut">
              <a:rPr lang="en-US" smtClean="0"/>
              <a:t>10/10/2018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5A4A06-3403-4114-912D-68A2D4906AB4}"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59173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A31C15-3F3D-4208-B717-AC38DB061319}" type="datetimeFigureOut">
              <a:rPr lang="en-US" smtClean="0"/>
              <a:t>10/10/2018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5A4A06-3403-4114-912D-68A2D4906AB4}"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09560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A31C15-3F3D-4208-B717-AC38DB061319}" type="datetimeFigureOut">
              <a:rPr lang="en-US" smtClean="0"/>
              <a:t>10/10/2018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5A4A06-3403-4114-912D-68A2D4906AB4}"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012592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AA31C15-3F3D-4208-B717-AC38DB061319}" type="datetimeFigureOut">
              <a:rPr lang="en-US" smtClean="0"/>
              <a:t>10/10/2018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5A4A06-3403-4114-912D-68A2D4906AB4}"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10080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AA31C15-3F3D-4208-B717-AC38DB061319}" type="datetimeFigureOut">
              <a:rPr lang="en-US" smtClean="0"/>
              <a:t>10/10/2018</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95A4A06-3403-4114-912D-68A2D4906AB4}" type="slidenum">
              <a:rPr lang="en-US" smtClean="0"/>
              <a:t>‹#›</a:t>
            </a:fld>
            <a:endParaRPr lang="en-US"/>
          </a:p>
        </p:txBody>
      </p:sp>
    </p:spTree>
    <p:extLst>
      <p:ext uri="{BB962C8B-B14F-4D97-AF65-F5344CB8AC3E}">
        <p14:creationId xmlns:p14="http://schemas.microsoft.com/office/powerpoint/2010/main" val="1347485300"/>
      </p:ext>
    </p:extLst>
  </p:cSld>
  <p:clrMap bg1="lt1" tx1="dk1" bg2="lt2" tx2="dk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 id="2147483953" r:id="rId6"/>
    <p:sldLayoutId id="2147483954" r:id="rId7"/>
    <p:sldLayoutId id="2147483955" r:id="rId8"/>
    <p:sldLayoutId id="2147483956" r:id="rId9"/>
    <p:sldLayoutId id="2147483957" r:id="rId10"/>
    <p:sldLayoutId id="2147483958" r:id="rId11"/>
    <p:sldLayoutId id="2147483959" r:id="rId12"/>
    <p:sldLayoutId id="2147483960" r:id="rId13"/>
    <p:sldLayoutId id="2147483961" r:id="rId14"/>
    <p:sldLayoutId id="2147483962" r:id="rId15"/>
    <p:sldLayoutId id="2147483963" r:id="rId16"/>
    <p:sldLayoutId id="2147483964"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smtClean="0"/>
              <a:t> How media and society affects the society</a:t>
            </a:r>
            <a:endParaRPr lang="en-US" dirty="0"/>
          </a:p>
        </p:txBody>
      </p:sp>
      <p:sp>
        <p:nvSpPr>
          <p:cNvPr id="3" name="Content Placeholder 2"/>
          <p:cNvSpPr>
            <a:spLocks noGrp="1"/>
          </p:cNvSpPr>
          <p:nvPr>
            <p:ph idx="1"/>
          </p:nvPr>
        </p:nvSpPr>
        <p:spPr/>
        <p:txBody>
          <a:bodyPr>
            <a:normAutofit/>
          </a:bodyPr>
          <a:lstStyle/>
          <a:p>
            <a:pPr marL="0" indent="0" algn="ctr">
              <a:buNone/>
            </a:pPr>
            <a:r>
              <a:rPr lang="en-US" sz="4000" dirty="0" smtClean="0"/>
              <a:t>Student </a:t>
            </a:r>
            <a:r>
              <a:rPr lang="en-US" sz="4000" dirty="0"/>
              <a:t>Name</a:t>
            </a:r>
          </a:p>
          <a:p>
            <a:pPr marL="0" indent="0" algn="ctr">
              <a:buNone/>
            </a:pPr>
            <a:r>
              <a:rPr lang="en-US" sz="4000" dirty="0"/>
              <a:t>Institution of Affiliation</a:t>
            </a:r>
          </a:p>
          <a:p>
            <a:pPr marL="0" indent="0" algn="ctr">
              <a:buNone/>
            </a:pPr>
            <a:r>
              <a:rPr lang="en-US" sz="4000" dirty="0"/>
              <a:t>Course</a:t>
            </a:r>
          </a:p>
          <a:p>
            <a:pPr marL="0" indent="0" algn="ctr">
              <a:buNone/>
            </a:pPr>
            <a:r>
              <a:rPr lang="en-US" sz="4000" dirty="0"/>
              <a:t>Date</a:t>
            </a:r>
          </a:p>
        </p:txBody>
      </p:sp>
    </p:spTree>
    <p:extLst>
      <p:ext uri="{BB962C8B-B14F-4D97-AF65-F5344CB8AC3E}">
        <p14:creationId xmlns:p14="http://schemas.microsoft.com/office/powerpoint/2010/main" val="4092271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CRIME AND MEDIA</a:t>
            </a:r>
            <a:r>
              <a:rPr lang="en-US" dirty="0"/>
              <a:t/>
            </a:r>
            <a:br>
              <a:rPr lang="en-US" dirty="0"/>
            </a:br>
            <a:r>
              <a:rPr lang="en-US" dirty="0" smtClean="0"/>
              <a:t>Introduction</a:t>
            </a:r>
            <a:endParaRPr lang="en-US" dirty="0"/>
          </a:p>
        </p:txBody>
      </p:sp>
      <p:sp>
        <p:nvSpPr>
          <p:cNvPr id="3" name="Content Placeholder 2"/>
          <p:cNvSpPr>
            <a:spLocks noGrp="1"/>
          </p:cNvSpPr>
          <p:nvPr>
            <p:ph idx="1"/>
          </p:nvPr>
        </p:nvSpPr>
        <p:spPr/>
        <p:txBody>
          <a:bodyPr>
            <a:normAutofit fontScale="92500" lnSpcReduction="20000"/>
          </a:bodyPr>
          <a:lstStyle/>
          <a:p>
            <a:pPr marL="0" indent="0" algn="just">
              <a:buNone/>
            </a:pPr>
            <a:r>
              <a:rPr lang="en-US" sz="4000" dirty="0"/>
              <a:t>Media shapes the fabric of the society. Technology has made the world more connected and information spreads very fast. Modern journalist have a very great role to play. They have the responsibility of ensuring that the society as a whole is well informed. There are several genres which media presents to the public.</a:t>
            </a:r>
          </a:p>
        </p:txBody>
      </p:sp>
    </p:spTree>
    <p:extLst>
      <p:ext uri="{BB962C8B-B14F-4D97-AF65-F5344CB8AC3E}">
        <p14:creationId xmlns:p14="http://schemas.microsoft.com/office/powerpoint/2010/main" val="1968990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smtClean="0"/>
              <a:t>Cont.</a:t>
            </a:r>
            <a:endParaRPr lang="en-US" dirty="0"/>
          </a:p>
        </p:txBody>
      </p:sp>
      <p:sp>
        <p:nvSpPr>
          <p:cNvPr id="3" name="Content Placeholder 2"/>
          <p:cNvSpPr>
            <a:spLocks noGrp="1"/>
          </p:cNvSpPr>
          <p:nvPr>
            <p:ph idx="1"/>
          </p:nvPr>
        </p:nvSpPr>
        <p:spPr/>
        <p:txBody>
          <a:bodyPr>
            <a:noAutofit/>
          </a:bodyPr>
          <a:lstStyle/>
          <a:p>
            <a:pPr marL="0" indent="0" algn="just">
              <a:buNone/>
            </a:pPr>
            <a:r>
              <a:rPr lang="en-US" sz="4000" dirty="0"/>
              <a:t>We want to see how this crime content in media affects society’s social and political view of the world. It can be argued that most of this genres’ main appeal to the public is the world view as opposed to the </a:t>
            </a:r>
            <a:r>
              <a:rPr lang="en-US" sz="4000" dirty="0" smtClean="0"/>
              <a:t>plot of those genres. </a:t>
            </a:r>
            <a:endParaRPr lang="en-US" sz="4000" dirty="0"/>
          </a:p>
        </p:txBody>
      </p:sp>
    </p:spTree>
    <p:extLst>
      <p:ext uri="{BB962C8B-B14F-4D97-AF65-F5344CB8AC3E}">
        <p14:creationId xmlns:p14="http://schemas.microsoft.com/office/powerpoint/2010/main" val="2032183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smtClean="0"/>
              <a:t>Cont.</a:t>
            </a:r>
            <a:endParaRPr lang="en-US" dirty="0"/>
          </a:p>
        </p:txBody>
      </p:sp>
      <p:sp>
        <p:nvSpPr>
          <p:cNvPr id="3" name="Content Placeholder 2"/>
          <p:cNvSpPr>
            <a:spLocks noGrp="1"/>
          </p:cNvSpPr>
          <p:nvPr>
            <p:ph idx="1"/>
          </p:nvPr>
        </p:nvSpPr>
        <p:spPr/>
        <p:txBody>
          <a:bodyPr>
            <a:normAutofit fontScale="92500" lnSpcReduction="10000"/>
          </a:bodyPr>
          <a:lstStyle/>
          <a:p>
            <a:pPr marL="0" indent="0" algn="just">
              <a:buNone/>
            </a:pPr>
            <a:r>
              <a:rPr lang="en-US" sz="4000" dirty="0"/>
              <a:t>In this presentation, we shall focus on how the media and crime affects the society as a whole. The media shapes the </a:t>
            </a:r>
            <a:r>
              <a:rPr lang="en-US" sz="4000" dirty="0" smtClean="0"/>
              <a:t>mind </a:t>
            </a:r>
            <a:r>
              <a:rPr lang="en-US" sz="4000" dirty="0"/>
              <a:t>of </a:t>
            </a:r>
            <a:r>
              <a:rPr lang="en-US" sz="4000" dirty="0" smtClean="0"/>
              <a:t>the people</a:t>
            </a:r>
            <a:r>
              <a:rPr lang="en-US" sz="4000" dirty="0"/>
              <a:t>. This may in turn affect the attitude, behavior, and character of an individual. </a:t>
            </a:r>
            <a:r>
              <a:rPr lang="en-US" sz="4000" dirty="0" smtClean="0"/>
              <a:t>Let’s </a:t>
            </a:r>
            <a:r>
              <a:rPr lang="en-US" sz="4000" dirty="0"/>
              <a:t>take into account the crime genres</a:t>
            </a:r>
          </a:p>
        </p:txBody>
      </p:sp>
    </p:spTree>
    <p:extLst>
      <p:ext uri="{BB962C8B-B14F-4D97-AF65-F5344CB8AC3E}">
        <p14:creationId xmlns:p14="http://schemas.microsoft.com/office/powerpoint/2010/main" val="4206954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smtClean="0"/>
              <a:t>Cont</a:t>
            </a:r>
            <a:r>
              <a:rPr lang="en-US" dirty="0"/>
              <a:t>.</a:t>
            </a:r>
          </a:p>
        </p:txBody>
      </p:sp>
      <p:sp>
        <p:nvSpPr>
          <p:cNvPr id="3" name="Content Placeholder 2"/>
          <p:cNvSpPr>
            <a:spLocks noGrp="1"/>
          </p:cNvSpPr>
          <p:nvPr>
            <p:ph idx="1"/>
          </p:nvPr>
        </p:nvSpPr>
        <p:spPr/>
        <p:txBody>
          <a:bodyPr>
            <a:normAutofit fontScale="92500" lnSpcReduction="10000"/>
          </a:bodyPr>
          <a:lstStyle/>
          <a:p>
            <a:pPr marL="0" indent="0" algn="just">
              <a:buNone/>
            </a:pPr>
            <a:r>
              <a:rPr lang="en-US" sz="4000" dirty="0"/>
              <a:t>The world of crime and criminals has apparently </a:t>
            </a:r>
            <a:r>
              <a:rPr lang="en-US" sz="4000" dirty="0" smtClean="0"/>
              <a:t>become </a:t>
            </a:r>
            <a:r>
              <a:rPr lang="en-US" sz="4000" dirty="0"/>
              <a:t>a pre-occupational culture. Crime has been integrated to almost every storyline. It is the evening news, action movies, soap-operas, thriller, even some of the </a:t>
            </a:r>
            <a:r>
              <a:rPr lang="en-US" sz="4000" dirty="0" smtClean="0"/>
              <a:t>comedies in this days have some aspect of crime in them.  </a:t>
            </a:r>
            <a:endParaRPr lang="en-US" sz="4000" dirty="0"/>
          </a:p>
        </p:txBody>
      </p:sp>
    </p:spTree>
    <p:extLst>
      <p:ext uri="{BB962C8B-B14F-4D97-AF65-F5344CB8AC3E}">
        <p14:creationId xmlns:p14="http://schemas.microsoft.com/office/powerpoint/2010/main" val="551647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a:t>
            </a:r>
            <a:endParaRPr lang="en-US" dirty="0"/>
          </a:p>
        </p:txBody>
      </p:sp>
      <p:sp>
        <p:nvSpPr>
          <p:cNvPr id="3" name="Content Placeholder 2"/>
          <p:cNvSpPr>
            <a:spLocks noGrp="1"/>
          </p:cNvSpPr>
          <p:nvPr>
            <p:ph idx="1"/>
          </p:nvPr>
        </p:nvSpPr>
        <p:spPr/>
        <p:txBody>
          <a:bodyPr>
            <a:noAutofit/>
          </a:bodyPr>
          <a:lstStyle/>
          <a:p>
            <a:pPr marL="0" indent="0" algn="just">
              <a:buNone/>
            </a:pPr>
            <a:r>
              <a:rPr lang="en-US" sz="4000" dirty="0"/>
              <a:t>We want to see how this crime content in media affects society’s social and political view of the world. It can be argued that most of this genres’ main appeal to the public is the world view as opposed to the </a:t>
            </a:r>
            <a:r>
              <a:rPr lang="en-US" sz="4000" dirty="0" smtClean="0"/>
              <a:t>plot.</a:t>
            </a:r>
            <a:endParaRPr lang="en-US" sz="4000" dirty="0"/>
          </a:p>
        </p:txBody>
      </p:sp>
    </p:spTree>
    <p:extLst>
      <p:ext uri="{BB962C8B-B14F-4D97-AF65-F5344CB8AC3E}">
        <p14:creationId xmlns:p14="http://schemas.microsoft.com/office/powerpoint/2010/main" val="2276669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 </a:t>
            </a:r>
            <a:endParaRPr lang="en-US" dirty="0"/>
          </a:p>
        </p:txBody>
      </p:sp>
      <p:sp>
        <p:nvSpPr>
          <p:cNvPr id="3" name="Content Placeholder 2"/>
          <p:cNvSpPr>
            <a:spLocks noGrp="1"/>
          </p:cNvSpPr>
          <p:nvPr>
            <p:ph idx="1"/>
          </p:nvPr>
        </p:nvSpPr>
        <p:spPr/>
        <p:txBody>
          <a:bodyPr>
            <a:noAutofit/>
          </a:bodyPr>
          <a:lstStyle/>
          <a:p>
            <a:pPr marL="0" indent="0" algn="just">
              <a:buNone/>
            </a:pPr>
            <a:r>
              <a:rPr lang="en-US" sz="4000" dirty="0"/>
              <a:t>Therefore, the kind of world that is depicted by these movies of crime and shows </a:t>
            </a:r>
            <a:r>
              <a:rPr lang="en-US" sz="4000" dirty="0" smtClean="0"/>
              <a:t>is of concern. </a:t>
            </a:r>
            <a:r>
              <a:rPr lang="en-US" sz="4000" dirty="0"/>
              <a:t>The portrayals of crime scenes in televisions and in movies has the potential of inspiring criminal behaviors in real life. </a:t>
            </a:r>
          </a:p>
        </p:txBody>
      </p:sp>
    </p:spTree>
    <p:extLst>
      <p:ext uri="{BB962C8B-B14F-4D97-AF65-F5344CB8AC3E}">
        <p14:creationId xmlns:p14="http://schemas.microsoft.com/office/powerpoint/2010/main" val="3646362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 </a:t>
            </a:r>
            <a:endParaRPr lang="en-US" dirty="0"/>
          </a:p>
        </p:txBody>
      </p:sp>
      <p:sp>
        <p:nvSpPr>
          <p:cNvPr id="3" name="Content Placeholder 2"/>
          <p:cNvSpPr>
            <a:spLocks noGrp="1"/>
          </p:cNvSpPr>
          <p:nvPr>
            <p:ph idx="1"/>
          </p:nvPr>
        </p:nvSpPr>
        <p:spPr/>
        <p:txBody>
          <a:bodyPr>
            <a:normAutofit/>
          </a:bodyPr>
          <a:lstStyle/>
          <a:p>
            <a:pPr marL="0" indent="0" algn="just">
              <a:buNone/>
            </a:pPr>
            <a:r>
              <a:rPr lang="en-US" sz="4000" dirty="0" smtClean="0"/>
              <a:t> This </a:t>
            </a:r>
            <a:r>
              <a:rPr lang="en-US" sz="4000" dirty="0"/>
              <a:t>behavioral effects affects the society directly as it may also increase violence in </a:t>
            </a:r>
            <a:r>
              <a:rPr lang="en-US" sz="4000" dirty="0" smtClean="0"/>
              <a:t>communities. </a:t>
            </a:r>
            <a:endParaRPr lang="en-US" sz="4000" dirty="0"/>
          </a:p>
        </p:txBody>
      </p:sp>
    </p:spTree>
    <p:extLst>
      <p:ext uri="{BB962C8B-B14F-4D97-AF65-F5344CB8AC3E}">
        <p14:creationId xmlns:p14="http://schemas.microsoft.com/office/powerpoint/2010/main" val="3615971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smtClean="0"/>
              <a:t>Cont</a:t>
            </a:r>
            <a:r>
              <a:rPr lang="en-US" dirty="0"/>
              <a:t>.</a:t>
            </a:r>
          </a:p>
        </p:txBody>
      </p:sp>
      <p:sp>
        <p:nvSpPr>
          <p:cNvPr id="3" name="Content Placeholder 2"/>
          <p:cNvSpPr>
            <a:spLocks noGrp="1"/>
          </p:cNvSpPr>
          <p:nvPr>
            <p:ph idx="1"/>
          </p:nvPr>
        </p:nvSpPr>
        <p:spPr/>
        <p:txBody>
          <a:bodyPr>
            <a:noAutofit/>
          </a:bodyPr>
          <a:lstStyle/>
          <a:p>
            <a:pPr marL="0" indent="0" algn="just">
              <a:buNone/>
            </a:pPr>
            <a:r>
              <a:rPr lang="en-US" sz="4000" dirty="0"/>
              <a:t>Media usually serves to monitor the environment and inform the public on actual and potential threats. This attracts the audience. The crime stories broadcasted, updates and makes the people to have an understanding of their environment. </a:t>
            </a:r>
          </a:p>
        </p:txBody>
      </p:sp>
    </p:spTree>
    <p:extLst>
      <p:ext uri="{BB962C8B-B14F-4D97-AF65-F5344CB8AC3E}">
        <p14:creationId xmlns:p14="http://schemas.microsoft.com/office/powerpoint/2010/main" val="1451116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smtClean="0"/>
              <a:t>Cont.</a:t>
            </a:r>
            <a:endParaRPr lang="en-US" dirty="0"/>
          </a:p>
        </p:txBody>
      </p:sp>
      <p:sp>
        <p:nvSpPr>
          <p:cNvPr id="3" name="Content Placeholder 2"/>
          <p:cNvSpPr>
            <a:spLocks noGrp="1"/>
          </p:cNvSpPr>
          <p:nvPr>
            <p:ph idx="1"/>
          </p:nvPr>
        </p:nvSpPr>
        <p:spPr/>
        <p:txBody>
          <a:bodyPr>
            <a:normAutofit/>
          </a:bodyPr>
          <a:lstStyle/>
          <a:p>
            <a:pPr marL="0" indent="0" algn="just">
              <a:buNone/>
            </a:pPr>
            <a:r>
              <a:rPr lang="en-US" sz="4000" dirty="0"/>
              <a:t>Through this information, the society </a:t>
            </a:r>
            <a:r>
              <a:rPr lang="en-US" sz="4000" dirty="0" smtClean="0"/>
              <a:t>as a whole </a:t>
            </a:r>
            <a:r>
              <a:rPr lang="en-US" sz="4000" dirty="0"/>
              <a:t>is made aware and is able to make contributions in regard to their major </a:t>
            </a:r>
            <a:r>
              <a:rPr lang="en-US" sz="4000" dirty="0" smtClean="0"/>
              <a:t>concerns. Political </a:t>
            </a:r>
            <a:r>
              <a:rPr lang="en-US" sz="4000" dirty="0"/>
              <a:t>environment is equally influenced by the general concerns of the </a:t>
            </a:r>
            <a:r>
              <a:rPr lang="en-US" sz="4000" dirty="0" smtClean="0"/>
              <a:t>people.</a:t>
            </a:r>
            <a:endParaRPr lang="en-US" sz="4000" dirty="0"/>
          </a:p>
        </p:txBody>
      </p:sp>
    </p:spTree>
    <p:extLst>
      <p:ext uri="{BB962C8B-B14F-4D97-AF65-F5344CB8AC3E}">
        <p14:creationId xmlns:p14="http://schemas.microsoft.com/office/powerpoint/2010/main" val="2164923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smtClean="0"/>
              <a:t>Cont. </a:t>
            </a:r>
            <a:endParaRPr lang="en-US" dirty="0"/>
          </a:p>
        </p:txBody>
      </p:sp>
      <p:sp>
        <p:nvSpPr>
          <p:cNvPr id="3" name="Content Placeholder 2"/>
          <p:cNvSpPr>
            <a:spLocks noGrp="1"/>
          </p:cNvSpPr>
          <p:nvPr>
            <p:ph idx="1"/>
          </p:nvPr>
        </p:nvSpPr>
        <p:spPr>
          <a:xfrm>
            <a:off x="928048" y="2429300"/>
            <a:ext cx="10522423" cy="3875965"/>
          </a:xfrm>
        </p:spPr>
        <p:txBody>
          <a:bodyPr>
            <a:noAutofit/>
          </a:bodyPr>
          <a:lstStyle/>
          <a:p>
            <a:pPr marL="0" indent="0" algn="just">
              <a:buNone/>
            </a:pPr>
            <a:r>
              <a:rPr lang="en-US" sz="4000" dirty="0" smtClean="0"/>
              <a:t>Just as the </a:t>
            </a:r>
            <a:r>
              <a:rPr lang="en-US" sz="4000" dirty="0"/>
              <a:t>media fascinates the society about crimes scenes, they have the capacity to positively influence the society. They can propagate good behavioral changes that discourages crime. Besides, the media also has a responsibility to publicize </a:t>
            </a:r>
            <a:r>
              <a:rPr lang="en-US" sz="4000" dirty="0" smtClean="0"/>
              <a:t>crimes so </a:t>
            </a:r>
            <a:r>
              <a:rPr lang="en-US" sz="4000" dirty="0"/>
              <a:t>that they can be </a:t>
            </a:r>
            <a:r>
              <a:rPr lang="en-US" sz="4000" dirty="0" smtClean="0"/>
              <a:t>addressed promptly.</a:t>
            </a:r>
            <a:endParaRPr lang="en-US" sz="4000" dirty="0"/>
          </a:p>
        </p:txBody>
      </p:sp>
    </p:spTree>
    <p:extLst>
      <p:ext uri="{BB962C8B-B14F-4D97-AF65-F5344CB8AC3E}">
        <p14:creationId xmlns:p14="http://schemas.microsoft.com/office/powerpoint/2010/main" val="21818763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smtClean="0"/>
              <a:t>Cont</a:t>
            </a:r>
            <a:r>
              <a:rPr lang="en-US" dirty="0"/>
              <a:t>.</a:t>
            </a:r>
          </a:p>
        </p:txBody>
      </p:sp>
      <p:sp>
        <p:nvSpPr>
          <p:cNvPr id="3" name="Content Placeholder 2"/>
          <p:cNvSpPr>
            <a:spLocks noGrp="1"/>
          </p:cNvSpPr>
          <p:nvPr>
            <p:ph idx="1"/>
          </p:nvPr>
        </p:nvSpPr>
        <p:spPr/>
        <p:txBody>
          <a:bodyPr>
            <a:noAutofit/>
          </a:bodyPr>
          <a:lstStyle/>
          <a:p>
            <a:pPr marL="0" indent="0" algn="just">
              <a:buNone/>
            </a:pPr>
            <a:r>
              <a:rPr lang="en-US" sz="4000" dirty="0"/>
              <a:t>Research shows that crimes that receives more coverage are less likely to be compromised compared to those crimes that receives low publicity. This shows that media can influence not only the way people live in the society but also the </a:t>
            </a:r>
            <a:r>
              <a:rPr lang="en-US" sz="4000" dirty="0" smtClean="0"/>
              <a:t>functioning of the judicial system.</a:t>
            </a:r>
            <a:endParaRPr lang="en-US" sz="4000" dirty="0"/>
          </a:p>
        </p:txBody>
      </p:sp>
    </p:spTree>
    <p:extLst>
      <p:ext uri="{BB962C8B-B14F-4D97-AF65-F5344CB8AC3E}">
        <p14:creationId xmlns:p14="http://schemas.microsoft.com/office/powerpoint/2010/main" val="8807808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smtClean="0"/>
              <a:t>Impacts of media </a:t>
            </a:r>
            <a:endParaRPr lang="en-US" dirty="0"/>
          </a:p>
        </p:txBody>
      </p:sp>
      <p:sp>
        <p:nvSpPr>
          <p:cNvPr id="3" name="Content Placeholder 2"/>
          <p:cNvSpPr>
            <a:spLocks noGrp="1"/>
          </p:cNvSpPr>
          <p:nvPr>
            <p:ph idx="1"/>
          </p:nvPr>
        </p:nvSpPr>
        <p:spPr>
          <a:xfrm>
            <a:off x="1295401" y="2556931"/>
            <a:ext cx="9759286" cy="3693743"/>
          </a:xfrm>
        </p:spPr>
        <p:txBody>
          <a:bodyPr>
            <a:noAutofit/>
          </a:bodyPr>
          <a:lstStyle/>
          <a:p>
            <a:pPr marL="0" indent="0" algn="just">
              <a:buNone/>
            </a:pPr>
            <a:r>
              <a:rPr lang="en-US" sz="4000" dirty="0"/>
              <a:t>There are many theories that explains the media influence. One of such is the cultivation theory. This theory says that the manner in which television depicts the world makes many viewers to believe that the real world is similar to the world of television in some of the key </a:t>
            </a:r>
            <a:r>
              <a:rPr lang="en-US" sz="4000" dirty="0" smtClean="0"/>
              <a:t>respects.</a:t>
            </a:r>
            <a:endParaRPr lang="en-US" sz="4000" dirty="0"/>
          </a:p>
        </p:txBody>
      </p:sp>
    </p:spTree>
    <p:extLst>
      <p:ext uri="{BB962C8B-B14F-4D97-AF65-F5344CB8AC3E}">
        <p14:creationId xmlns:p14="http://schemas.microsoft.com/office/powerpoint/2010/main" val="9917750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smtClean="0"/>
              <a:t>Cont. </a:t>
            </a:r>
            <a:endParaRPr lang="en-US" dirty="0"/>
          </a:p>
        </p:txBody>
      </p:sp>
      <p:sp>
        <p:nvSpPr>
          <p:cNvPr id="3" name="Content Placeholder 2"/>
          <p:cNvSpPr>
            <a:spLocks noGrp="1"/>
          </p:cNvSpPr>
          <p:nvPr>
            <p:ph idx="1"/>
          </p:nvPr>
        </p:nvSpPr>
        <p:spPr>
          <a:xfrm>
            <a:off x="1295401" y="2556932"/>
            <a:ext cx="9841172" cy="3318936"/>
          </a:xfrm>
        </p:spPr>
        <p:txBody>
          <a:bodyPr>
            <a:noAutofit/>
          </a:bodyPr>
          <a:lstStyle/>
          <a:p>
            <a:pPr marL="0" indent="0" algn="just">
              <a:buNone/>
            </a:pPr>
            <a:r>
              <a:rPr lang="en-US" sz="4000" dirty="0"/>
              <a:t>This include but not limited to the likelihood of </a:t>
            </a:r>
            <a:r>
              <a:rPr lang="en-US" sz="4000" dirty="0" smtClean="0"/>
              <a:t>a crime</a:t>
            </a:r>
            <a:r>
              <a:rPr lang="en-US" sz="4000" dirty="0"/>
              <a:t>. The society may also have concerns regarding their children being exposed to crimes scenes. This is because the children may have a tendency to imitate the behaviors of criminals.</a:t>
            </a:r>
          </a:p>
          <a:p>
            <a:pPr marL="0" indent="0" algn="just">
              <a:buNone/>
            </a:pPr>
            <a:endParaRPr lang="en-US" sz="4000" dirty="0"/>
          </a:p>
        </p:txBody>
      </p:sp>
    </p:spTree>
    <p:extLst>
      <p:ext uri="{BB962C8B-B14F-4D97-AF65-F5344CB8AC3E}">
        <p14:creationId xmlns:p14="http://schemas.microsoft.com/office/powerpoint/2010/main" val="3881266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10264251" cy="1303867"/>
          </a:xfrm>
        </p:spPr>
        <p:txBody>
          <a:bodyPr/>
          <a:lstStyle/>
          <a:p>
            <a:pPr algn="just"/>
            <a:r>
              <a:rPr lang="en-US" dirty="0" smtClean="0"/>
              <a:t>Cont. </a:t>
            </a:r>
            <a:endParaRPr lang="en-US" dirty="0"/>
          </a:p>
        </p:txBody>
      </p:sp>
      <p:sp>
        <p:nvSpPr>
          <p:cNvPr id="3" name="Content Placeholder 2"/>
          <p:cNvSpPr>
            <a:spLocks noGrp="1"/>
          </p:cNvSpPr>
          <p:nvPr>
            <p:ph idx="1"/>
          </p:nvPr>
        </p:nvSpPr>
        <p:spPr>
          <a:xfrm>
            <a:off x="1295400" y="2556932"/>
            <a:ext cx="10264253" cy="3318936"/>
          </a:xfrm>
        </p:spPr>
        <p:txBody>
          <a:bodyPr>
            <a:noAutofit/>
          </a:bodyPr>
          <a:lstStyle/>
          <a:p>
            <a:pPr marL="0" indent="0" algn="just">
              <a:buNone/>
            </a:pPr>
            <a:r>
              <a:rPr lang="en-US" sz="4000" dirty="0"/>
              <a:t>Crime genres affects the quality of life that people live in societies and communities. Media often depicts a certain lifestyle which in most cases is of very high quality. The people in the </a:t>
            </a:r>
            <a:r>
              <a:rPr lang="en-US" sz="4000" dirty="0" smtClean="0"/>
              <a:t>society, </a:t>
            </a:r>
            <a:r>
              <a:rPr lang="en-US" sz="4000" dirty="0"/>
              <a:t>especially the </a:t>
            </a:r>
            <a:r>
              <a:rPr lang="en-US" sz="4000" dirty="0" smtClean="0"/>
              <a:t>youth, </a:t>
            </a:r>
            <a:r>
              <a:rPr lang="en-US" sz="4000" dirty="0"/>
              <a:t>tries to imitate to reach that standard and they end up being frustrated. </a:t>
            </a:r>
          </a:p>
          <a:p>
            <a:pPr algn="just"/>
            <a:endParaRPr lang="en-US" sz="4000" dirty="0"/>
          </a:p>
        </p:txBody>
      </p:sp>
    </p:spTree>
    <p:extLst>
      <p:ext uri="{BB962C8B-B14F-4D97-AF65-F5344CB8AC3E}">
        <p14:creationId xmlns:p14="http://schemas.microsoft.com/office/powerpoint/2010/main" val="23801141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smtClean="0"/>
              <a:t>Cont.</a:t>
            </a:r>
            <a:endParaRPr lang="en-US" dirty="0"/>
          </a:p>
        </p:txBody>
      </p:sp>
      <p:sp>
        <p:nvSpPr>
          <p:cNvPr id="3" name="Content Placeholder 2"/>
          <p:cNvSpPr>
            <a:spLocks noGrp="1"/>
          </p:cNvSpPr>
          <p:nvPr>
            <p:ph idx="1"/>
          </p:nvPr>
        </p:nvSpPr>
        <p:spPr/>
        <p:txBody>
          <a:bodyPr>
            <a:normAutofit/>
          </a:bodyPr>
          <a:lstStyle/>
          <a:p>
            <a:pPr marL="0" indent="0" algn="just">
              <a:buNone/>
            </a:pPr>
            <a:r>
              <a:rPr lang="en-US" sz="4000" dirty="0"/>
              <a:t>Such </a:t>
            </a:r>
            <a:r>
              <a:rPr lang="en-US" sz="4000" dirty="0" smtClean="0"/>
              <a:t>desires may </a:t>
            </a:r>
            <a:r>
              <a:rPr lang="en-US" sz="4000" dirty="0"/>
              <a:t>influence some people to engage in </a:t>
            </a:r>
            <a:r>
              <a:rPr lang="en-US" sz="4000" dirty="0" smtClean="0"/>
              <a:t>crimes to be </a:t>
            </a:r>
            <a:r>
              <a:rPr lang="en-US" sz="4000" dirty="0"/>
              <a:t>able to satisfy their gratification.</a:t>
            </a:r>
          </a:p>
        </p:txBody>
      </p:sp>
    </p:spTree>
    <p:extLst>
      <p:ext uri="{BB962C8B-B14F-4D97-AF65-F5344CB8AC3E}">
        <p14:creationId xmlns:p14="http://schemas.microsoft.com/office/powerpoint/2010/main" val="34155175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smtClean="0"/>
              <a:t>Conclusion</a:t>
            </a:r>
            <a:endParaRPr lang="en-US" dirty="0"/>
          </a:p>
        </p:txBody>
      </p:sp>
      <p:sp>
        <p:nvSpPr>
          <p:cNvPr id="3" name="Content Placeholder 2"/>
          <p:cNvSpPr>
            <a:spLocks noGrp="1"/>
          </p:cNvSpPr>
          <p:nvPr>
            <p:ph idx="1"/>
          </p:nvPr>
        </p:nvSpPr>
        <p:spPr>
          <a:xfrm>
            <a:off x="1091822" y="2415654"/>
            <a:ext cx="10235820" cy="3848668"/>
          </a:xfrm>
        </p:spPr>
        <p:txBody>
          <a:bodyPr>
            <a:noAutofit/>
          </a:bodyPr>
          <a:lstStyle/>
          <a:p>
            <a:pPr marL="0" indent="0" algn="just">
              <a:buNone/>
            </a:pPr>
            <a:r>
              <a:rPr lang="en-US" sz="4000" dirty="0"/>
              <a:t>These media and crime influences are so prevalent in our society today and every journalist has a responsibility to ensure that positive effects are enhanced as negative ones are mitigated. Everyone has a role to ensure that good morals and behaviors are propagated </a:t>
            </a:r>
            <a:r>
              <a:rPr lang="en-US" sz="4000" dirty="0" smtClean="0"/>
              <a:t>in </a:t>
            </a:r>
            <a:r>
              <a:rPr lang="en-US" sz="4000" dirty="0"/>
              <a:t>the </a:t>
            </a:r>
            <a:r>
              <a:rPr lang="en-US" sz="4000" dirty="0" smtClean="0"/>
              <a:t>society.</a:t>
            </a:r>
            <a:endParaRPr lang="en-US" sz="4000" dirty="0"/>
          </a:p>
        </p:txBody>
      </p:sp>
    </p:spTree>
    <p:extLst>
      <p:ext uri="{BB962C8B-B14F-4D97-AF65-F5344CB8AC3E}">
        <p14:creationId xmlns:p14="http://schemas.microsoft.com/office/powerpoint/2010/main" val="36189372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smtClean="0"/>
              <a:t>Cont. </a:t>
            </a:r>
            <a:endParaRPr lang="en-US" dirty="0"/>
          </a:p>
        </p:txBody>
      </p:sp>
      <p:sp>
        <p:nvSpPr>
          <p:cNvPr id="3" name="Content Placeholder 2"/>
          <p:cNvSpPr>
            <a:spLocks noGrp="1"/>
          </p:cNvSpPr>
          <p:nvPr>
            <p:ph idx="1"/>
          </p:nvPr>
        </p:nvSpPr>
        <p:spPr/>
        <p:txBody>
          <a:bodyPr>
            <a:normAutofit/>
          </a:bodyPr>
          <a:lstStyle/>
          <a:p>
            <a:pPr marL="0" indent="0" algn="just">
              <a:buNone/>
            </a:pPr>
            <a:r>
              <a:rPr lang="en-US" sz="4000" dirty="0"/>
              <a:t>Above all, the main duty of a journalist which everyone should never forget is to inform and educate the public.</a:t>
            </a:r>
          </a:p>
        </p:txBody>
      </p:sp>
    </p:spTree>
    <p:extLst>
      <p:ext uri="{BB962C8B-B14F-4D97-AF65-F5344CB8AC3E}">
        <p14:creationId xmlns:p14="http://schemas.microsoft.com/office/powerpoint/2010/main" val="5477528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smtClean="0"/>
              <a:t>References</a:t>
            </a:r>
            <a:endParaRPr lang="en-US" dirty="0"/>
          </a:p>
        </p:txBody>
      </p:sp>
      <p:sp>
        <p:nvSpPr>
          <p:cNvPr id="3" name="Content Placeholder 2"/>
          <p:cNvSpPr>
            <a:spLocks noGrp="1"/>
          </p:cNvSpPr>
          <p:nvPr>
            <p:ph idx="1"/>
          </p:nvPr>
        </p:nvSpPr>
        <p:spPr/>
        <p:txBody>
          <a:bodyPr>
            <a:noAutofit/>
          </a:bodyPr>
          <a:lstStyle/>
          <a:p>
            <a:pPr marL="0" indent="0">
              <a:buNone/>
            </a:pPr>
            <a:r>
              <a:rPr lang="en-US" sz="3600" dirty="0"/>
              <a:t>Lynch, M. (2002). The culture of control: Crime and social order in contemporary society. </a:t>
            </a:r>
            <a:r>
              <a:rPr lang="en-US" sz="3600" i="1" dirty="0"/>
              <a:t>Polar: Political and Legal Anthropology Review</a:t>
            </a:r>
            <a:r>
              <a:rPr lang="en-US" sz="3600" dirty="0"/>
              <a:t>, </a:t>
            </a:r>
            <a:r>
              <a:rPr lang="en-US" sz="3600" i="1" dirty="0"/>
              <a:t>25</a:t>
            </a:r>
            <a:r>
              <a:rPr lang="en-US" sz="3600" dirty="0"/>
              <a:t>(2), 109-112.</a:t>
            </a:r>
          </a:p>
          <a:p>
            <a:pPr marL="0" indent="0">
              <a:buNone/>
            </a:pPr>
            <a:r>
              <a:rPr lang="en-US" sz="3600" dirty="0" err="1"/>
              <a:t>Jewkes</a:t>
            </a:r>
            <a:r>
              <a:rPr lang="en-US" sz="3600" dirty="0"/>
              <a:t>, Y. (2015). </a:t>
            </a:r>
            <a:r>
              <a:rPr lang="en-US" sz="3600" i="1" dirty="0"/>
              <a:t>Media and crime</a:t>
            </a:r>
            <a:r>
              <a:rPr lang="en-US" sz="3600" dirty="0"/>
              <a:t>. Sage.</a:t>
            </a:r>
          </a:p>
          <a:p>
            <a:pPr marL="0" indent="0">
              <a:buNone/>
            </a:pPr>
            <a:r>
              <a:rPr lang="en-US" sz="3600" dirty="0" err="1"/>
              <a:t>Altheide</a:t>
            </a:r>
            <a:r>
              <a:rPr lang="en-US" sz="3600" dirty="0"/>
              <a:t>, D. L. (2013). Media logic, social control, and fear. </a:t>
            </a:r>
            <a:r>
              <a:rPr lang="en-US" sz="3600" i="1" dirty="0"/>
              <a:t>Communication Theory</a:t>
            </a:r>
            <a:r>
              <a:rPr lang="en-US" sz="3600" dirty="0"/>
              <a:t>, </a:t>
            </a:r>
            <a:r>
              <a:rPr lang="en-US" sz="3600" i="1" dirty="0"/>
              <a:t>23</a:t>
            </a:r>
            <a:r>
              <a:rPr lang="en-US" sz="3600" dirty="0"/>
              <a:t>(3), 223-238.</a:t>
            </a:r>
          </a:p>
          <a:p>
            <a:pPr marL="0" indent="0">
              <a:buNone/>
            </a:pPr>
            <a:endParaRPr lang="en-US" sz="3600" dirty="0"/>
          </a:p>
        </p:txBody>
      </p:sp>
    </p:spTree>
    <p:extLst>
      <p:ext uri="{BB962C8B-B14F-4D97-AF65-F5344CB8AC3E}">
        <p14:creationId xmlns:p14="http://schemas.microsoft.com/office/powerpoint/2010/main" val="252007118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370</TotalTime>
  <Words>800</Words>
  <Application>Microsoft Office PowerPoint</Application>
  <PresentationFormat>Custom</PresentationFormat>
  <Paragraphs>46</Paragraphs>
  <Slides>19</Slides>
  <Notes>3</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Organic</vt:lpstr>
      <vt:lpstr> How media and society affects the society</vt:lpstr>
      <vt:lpstr>CRIME AND MEDIA Introduction</vt:lpstr>
      <vt:lpstr>Cont.</vt:lpstr>
      <vt:lpstr>Cont.</vt:lpstr>
      <vt:lpstr>Cont.</vt:lpstr>
      <vt:lpstr>Cont.</vt:lpstr>
      <vt:lpstr>Cont. </vt:lpstr>
      <vt:lpstr>Cont. </vt:lpstr>
      <vt:lpstr>Cont.</vt:lpstr>
      <vt:lpstr>Cont.</vt:lpstr>
      <vt:lpstr>Cont. </vt:lpstr>
      <vt:lpstr>Cont.</vt:lpstr>
      <vt:lpstr>Impacts of media </vt:lpstr>
      <vt:lpstr>Cont. </vt:lpstr>
      <vt:lpstr>Cont. </vt:lpstr>
      <vt:lpstr>Cont.</vt:lpstr>
      <vt:lpstr>Conclusion</vt:lpstr>
      <vt:lpstr>Cont. </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MOSETI CHARLES</dc:creator>
  <cp:lastModifiedBy>Kanyoi</cp:lastModifiedBy>
  <cp:revision>24</cp:revision>
  <dcterms:created xsi:type="dcterms:W3CDTF">2018-10-09T06:08:30Z</dcterms:created>
  <dcterms:modified xsi:type="dcterms:W3CDTF">2018-10-10T00:36:23Z</dcterms:modified>
</cp:coreProperties>
</file>